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sldIdLst>
    <p:sldId id="387" r:id="rId2"/>
    <p:sldId id="393" r:id="rId3"/>
    <p:sldId id="399" r:id="rId4"/>
    <p:sldId id="386" r:id="rId5"/>
    <p:sldId id="392" r:id="rId6"/>
    <p:sldId id="400" r:id="rId7"/>
    <p:sldId id="394" r:id="rId8"/>
    <p:sldId id="401" r:id="rId9"/>
    <p:sldId id="395" r:id="rId10"/>
    <p:sldId id="402" r:id="rId11"/>
    <p:sldId id="403" r:id="rId12"/>
    <p:sldId id="404" r:id="rId13"/>
    <p:sldId id="405" r:id="rId14"/>
    <p:sldId id="410" r:id="rId15"/>
    <p:sldId id="396" r:id="rId16"/>
    <p:sldId id="397" r:id="rId17"/>
    <p:sldId id="398" r:id="rId18"/>
    <p:sldId id="406" r:id="rId19"/>
    <p:sldId id="407" r:id="rId20"/>
    <p:sldId id="361" r:id="rId21"/>
  </p:sldIdLst>
  <p:sldSz cx="15998825" cy="8999538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배달의민족 도현" panose="020B0600000101010101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981BB4"/>
    <a:srgbClr val="7030A0"/>
    <a:srgbClr val="EDDBE7"/>
    <a:srgbClr val="A16AA2"/>
    <a:srgbClr val="D18BD1"/>
    <a:srgbClr val="FEDEF7"/>
    <a:srgbClr val="CCC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9853" y="1472842"/>
            <a:ext cx="11999119" cy="3133172"/>
          </a:xfrm>
        </p:spPr>
        <p:txBody>
          <a:bodyPr anchor="b"/>
          <a:lstStyle>
            <a:lvl1pPr algn="ctr">
              <a:defRPr sz="787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9853" y="4726842"/>
            <a:ext cx="11999119" cy="2172804"/>
          </a:xfrm>
        </p:spPr>
        <p:txBody>
          <a:bodyPr/>
          <a:lstStyle>
            <a:lvl1pPr marL="0" indent="0" algn="ctr">
              <a:buNone/>
              <a:defRPr sz="3149"/>
            </a:lvl1pPr>
            <a:lvl2pPr marL="599938" indent="0" algn="ctr">
              <a:buNone/>
              <a:defRPr sz="2624"/>
            </a:lvl2pPr>
            <a:lvl3pPr marL="1199876" indent="0" algn="ctr">
              <a:buNone/>
              <a:defRPr sz="2362"/>
            </a:lvl3pPr>
            <a:lvl4pPr marL="1799814" indent="0" algn="ctr">
              <a:buNone/>
              <a:defRPr sz="2100"/>
            </a:lvl4pPr>
            <a:lvl5pPr marL="2399751" indent="0" algn="ctr">
              <a:buNone/>
              <a:defRPr sz="2100"/>
            </a:lvl5pPr>
            <a:lvl6pPr marL="2999689" indent="0" algn="ctr">
              <a:buNone/>
              <a:defRPr sz="2100"/>
            </a:lvl6pPr>
            <a:lvl7pPr marL="3599627" indent="0" algn="ctr">
              <a:buNone/>
              <a:defRPr sz="2100"/>
            </a:lvl7pPr>
            <a:lvl8pPr marL="4199565" indent="0" algn="ctr">
              <a:buNone/>
              <a:defRPr sz="2100"/>
            </a:lvl8pPr>
            <a:lvl9pPr marL="4799503" indent="0" algn="ctr">
              <a:buNone/>
              <a:defRPr sz="21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17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0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49159" y="479142"/>
            <a:ext cx="3449747" cy="762669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9919" y="479142"/>
            <a:ext cx="10149255" cy="762669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1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86" y="2243636"/>
            <a:ext cx="13798987" cy="3743557"/>
          </a:xfrm>
        </p:spPr>
        <p:txBody>
          <a:bodyPr anchor="b"/>
          <a:lstStyle>
            <a:lvl1pPr>
              <a:defRPr sz="787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586" y="6022609"/>
            <a:ext cx="13798987" cy="1968648"/>
          </a:xfrm>
        </p:spPr>
        <p:txBody>
          <a:bodyPr/>
          <a:lstStyle>
            <a:lvl1pPr marL="0" indent="0">
              <a:buNone/>
              <a:defRPr sz="3149">
                <a:solidFill>
                  <a:schemeClr val="tx1">
                    <a:tint val="75000"/>
                  </a:schemeClr>
                </a:solidFill>
              </a:defRPr>
            </a:lvl1pPr>
            <a:lvl2pPr marL="599938" indent="0">
              <a:buNone/>
              <a:defRPr sz="2624">
                <a:solidFill>
                  <a:schemeClr val="tx1">
                    <a:tint val="75000"/>
                  </a:schemeClr>
                </a:solidFill>
              </a:defRPr>
            </a:lvl2pPr>
            <a:lvl3pPr marL="1199876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81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7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68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62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56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50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1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9919" y="2395710"/>
            <a:ext cx="6799501" cy="571012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405" y="2395710"/>
            <a:ext cx="6799501" cy="571012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9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003" y="479143"/>
            <a:ext cx="13798987" cy="173949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004" y="2206137"/>
            <a:ext cx="6768252" cy="1081194"/>
          </a:xfrm>
        </p:spPr>
        <p:txBody>
          <a:bodyPr anchor="b"/>
          <a:lstStyle>
            <a:lvl1pPr marL="0" indent="0">
              <a:buNone/>
              <a:defRPr sz="3149" b="1"/>
            </a:lvl1pPr>
            <a:lvl2pPr marL="599938" indent="0">
              <a:buNone/>
              <a:defRPr sz="2624" b="1"/>
            </a:lvl2pPr>
            <a:lvl3pPr marL="1199876" indent="0">
              <a:buNone/>
              <a:defRPr sz="2362" b="1"/>
            </a:lvl3pPr>
            <a:lvl4pPr marL="1799814" indent="0">
              <a:buNone/>
              <a:defRPr sz="2100" b="1"/>
            </a:lvl4pPr>
            <a:lvl5pPr marL="2399751" indent="0">
              <a:buNone/>
              <a:defRPr sz="2100" b="1"/>
            </a:lvl5pPr>
            <a:lvl6pPr marL="2999689" indent="0">
              <a:buNone/>
              <a:defRPr sz="2100" b="1"/>
            </a:lvl6pPr>
            <a:lvl7pPr marL="3599627" indent="0">
              <a:buNone/>
              <a:defRPr sz="2100" b="1"/>
            </a:lvl7pPr>
            <a:lvl8pPr marL="4199565" indent="0">
              <a:buNone/>
              <a:defRPr sz="2100" b="1"/>
            </a:lvl8pPr>
            <a:lvl9pPr marL="4799503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004" y="3287331"/>
            <a:ext cx="6768252" cy="48351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99405" y="2206137"/>
            <a:ext cx="6801584" cy="1081194"/>
          </a:xfrm>
        </p:spPr>
        <p:txBody>
          <a:bodyPr anchor="b"/>
          <a:lstStyle>
            <a:lvl1pPr marL="0" indent="0">
              <a:buNone/>
              <a:defRPr sz="3149" b="1"/>
            </a:lvl1pPr>
            <a:lvl2pPr marL="599938" indent="0">
              <a:buNone/>
              <a:defRPr sz="2624" b="1"/>
            </a:lvl2pPr>
            <a:lvl3pPr marL="1199876" indent="0">
              <a:buNone/>
              <a:defRPr sz="2362" b="1"/>
            </a:lvl3pPr>
            <a:lvl4pPr marL="1799814" indent="0">
              <a:buNone/>
              <a:defRPr sz="2100" b="1"/>
            </a:lvl4pPr>
            <a:lvl5pPr marL="2399751" indent="0">
              <a:buNone/>
              <a:defRPr sz="2100" b="1"/>
            </a:lvl5pPr>
            <a:lvl6pPr marL="2999689" indent="0">
              <a:buNone/>
              <a:defRPr sz="2100" b="1"/>
            </a:lvl6pPr>
            <a:lvl7pPr marL="3599627" indent="0">
              <a:buNone/>
              <a:defRPr sz="2100" b="1"/>
            </a:lvl7pPr>
            <a:lvl8pPr marL="4199565" indent="0">
              <a:buNone/>
              <a:defRPr sz="2100" b="1"/>
            </a:lvl8pPr>
            <a:lvl9pPr marL="4799503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99405" y="3287331"/>
            <a:ext cx="6801584" cy="48351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8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71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575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004" y="599969"/>
            <a:ext cx="51600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1585" y="1295767"/>
            <a:ext cx="8099405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49"/>
            </a:lvl3pPr>
            <a:lvl4pPr>
              <a:defRPr sz="2624"/>
            </a:lvl4pPr>
            <a:lvl5pPr>
              <a:defRPr sz="2624"/>
            </a:lvl5pPr>
            <a:lvl6pPr>
              <a:defRPr sz="2624"/>
            </a:lvl6pPr>
            <a:lvl7pPr>
              <a:defRPr sz="2624"/>
            </a:lvl7pPr>
            <a:lvl8pPr>
              <a:defRPr sz="2624"/>
            </a:lvl8pPr>
            <a:lvl9pPr>
              <a:defRPr sz="262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004" y="2699862"/>
            <a:ext cx="51600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38" indent="0">
              <a:buNone/>
              <a:defRPr sz="1837"/>
            </a:lvl2pPr>
            <a:lvl3pPr marL="1199876" indent="0">
              <a:buNone/>
              <a:defRPr sz="1575"/>
            </a:lvl3pPr>
            <a:lvl4pPr marL="1799814" indent="0">
              <a:buNone/>
              <a:defRPr sz="1312"/>
            </a:lvl4pPr>
            <a:lvl5pPr marL="2399751" indent="0">
              <a:buNone/>
              <a:defRPr sz="1312"/>
            </a:lvl5pPr>
            <a:lvl6pPr marL="2999689" indent="0">
              <a:buNone/>
              <a:defRPr sz="1312"/>
            </a:lvl6pPr>
            <a:lvl7pPr marL="3599627" indent="0">
              <a:buNone/>
              <a:defRPr sz="1312"/>
            </a:lvl7pPr>
            <a:lvl8pPr marL="4199565" indent="0">
              <a:buNone/>
              <a:defRPr sz="1312"/>
            </a:lvl8pPr>
            <a:lvl9pPr marL="4799503" indent="0">
              <a:buNone/>
              <a:defRPr sz="131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6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004" y="599969"/>
            <a:ext cx="51600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1585" y="1295767"/>
            <a:ext cx="8099405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38" indent="0">
              <a:buNone/>
              <a:defRPr sz="3674"/>
            </a:lvl2pPr>
            <a:lvl3pPr marL="1199876" indent="0">
              <a:buNone/>
              <a:defRPr sz="3149"/>
            </a:lvl3pPr>
            <a:lvl4pPr marL="1799814" indent="0">
              <a:buNone/>
              <a:defRPr sz="2624"/>
            </a:lvl4pPr>
            <a:lvl5pPr marL="2399751" indent="0">
              <a:buNone/>
              <a:defRPr sz="2624"/>
            </a:lvl5pPr>
            <a:lvl6pPr marL="2999689" indent="0">
              <a:buNone/>
              <a:defRPr sz="2624"/>
            </a:lvl6pPr>
            <a:lvl7pPr marL="3599627" indent="0">
              <a:buNone/>
              <a:defRPr sz="2624"/>
            </a:lvl7pPr>
            <a:lvl8pPr marL="4199565" indent="0">
              <a:buNone/>
              <a:defRPr sz="2624"/>
            </a:lvl8pPr>
            <a:lvl9pPr marL="4799503" indent="0">
              <a:buNone/>
              <a:defRPr sz="262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004" y="2699862"/>
            <a:ext cx="51600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38" indent="0">
              <a:buNone/>
              <a:defRPr sz="1837"/>
            </a:lvl2pPr>
            <a:lvl3pPr marL="1199876" indent="0">
              <a:buNone/>
              <a:defRPr sz="1575"/>
            </a:lvl3pPr>
            <a:lvl4pPr marL="1799814" indent="0">
              <a:buNone/>
              <a:defRPr sz="1312"/>
            </a:lvl4pPr>
            <a:lvl5pPr marL="2399751" indent="0">
              <a:buNone/>
              <a:defRPr sz="1312"/>
            </a:lvl5pPr>
            <a:lvl6pPr marL="2999689" indent="0">
              <a:buNone/>
              <a:defRPr sz="1312"/>
            </a:lvl6pPr>
            <a:lvl7pPr marL="3599627" indent="0">
              <a:buNone/>
              <a:defRPr sz="1312"/>
            </a:lvl7pPr>
            <a:lvl8pPr marL="4199565" indent="0">
              <a:buNone/>
              <a:defRPr sz="1312"/>
            </a:lvl8pPr>
            <a:lvl9pPr marL="4799503" indent="0">
              <a:buNone/>
              <a:defRPr sz="131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58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9919" y="479143"/>
            <a:ext cx="13798987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919" y="2395710"/>
            <a:ext cx="13798987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9919" y="8341239"/>
            <a:ext cx="3599736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D5A3B-9955-4A98-8932-8F46B8145C7C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99611" y="8341239"/>
            <a:ext cx="5399603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9170" y="8341239"/>
            <a:ext cx="3599736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A768F-0515-49AD-809C-DF748249A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54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199876" rtl="0" eaLnBrk="1" latinLnBrk="1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69" indent="-299969" algn="l" defTabSz="1199876" rtl="0" eaLnBrk="1" latinLnBrk="1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07" indent="-299969" algn="l" defTabSz="1199876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49" kern="1200">
          <a:solidFill>
            <a:schemeClr val="tx1"/>
          </a:solidFill>
          <a:latin typeface="+mn-lt"/>
          <a:ea typeface="+mn-ea"/>
          <a:cs typeface="+mn-cs"/>
        </a:defRPr>
      </a:lvl2pPr>
      <a:lvl3pPr marL="1499845" indent="-299969" algn="l" defTabSz="1199876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2099782" indent="-299969" algn="l" defTabSz="1199876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720" indent="-299969" algn="l" defTabSz="1199876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658" indent="-299969" algn="l" defTabSz="1199876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596" indent="-299969" algn="l" defTabSz="1199876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534" indent="-299969" algn="l" defTabSz="1199876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472" indent="-299969" algn="l" defTabSz="1199876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876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algn="l" defTabSz="1199876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876" algn="l" defTabSz="1199876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814" algn="l" defTabSz="1199876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751" algn="l" defTabSz="1199876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689" algn="l" defTabSz="1199876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627" algn="l" defTabSz="1199876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565" algn="l" defTabSz="1199876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503" algn="l" defTabSz="1199876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3" descr="preencoded.png">
            <a:extLst>
              <a:ext uri="{FF2B5EF4-FFF2-40B4-BE49-F238E27FC236}">
                <a16:creationId xmlns:a16="http://schemas.microsoft.com/office/drawing/2014/main" id="{B1048C1B-5A4E-4E80-A978-4FF0AFFD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024" y="1061355"/>
            <a:ext cx="2165985" cy="551069"/>
          </a:xfrm>
          <a:prstGeom prst="rect">
            <a:avLst/>
          </a:prstGeom>
        </p:spPr>
      </p:pic>
      <p:pic>
        <p:nvPicPr>
          <p:cNvPr id="15" name="Object 4" descr="preencoded.png">
            <a:extLst>
              <a:ext uri="{FF2B5EF4-FFF2-40B4-BE49-F238E27FC236}">
                <a16:creationId xmlns:a16="http://schemas.microsoft.com/office/drawing/2014/main" id="{4CE1B188-53C5-4771-97A5-146245FA8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596" y="1562774"/>
            <a:ext cx="2023110" cy="4006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2FBC41-D5DC-4B5B-AD52-A20F889DA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" y="0"/>
            <a:ext cx="15996382" cy="89995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E0F52D-A739-4100-8E6F-3D4D2908FF15}"/>
              </a:ext>
            </a:extLst>
          </p:cNvPr>
          <p:cNvSpPr/>
          <p:nvPr/>
        </p:nvSpPr>
        <p:spPr>
          <a:xfrm>
            <a:off x="620918" y="552059"/>
            <a:ext cx="8854552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0066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수소경제 </a:t>
            </a:r>
            <a:r>
              <a:rPr lang="en-US" altLang="ko-KR" sz="4800" b="1" dirty="0">
                <a:solidFill>
                  <a:srgbClr val="0066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INTRO. </a:t>
            </a:r>
          </a:p>
          <a:p>
            <a:r>
              <a:rPr lang="en-US" altLang="ko-KR" sz="4800" b="1" dirty="0">
                <a:solidFill>
                  <a:srgbClr val="0066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(Feat. </a:t>
            </a:r>
            <a:r>
              <a:rPr lang="ko-KR" altLang="en-US" sz="4800" b="1" dirty="0">
                <a:solidFill>
                  <a:srgbClr val="0066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 수소 생태계</a:t>
            </a:r>
            <a:r>
              <a:rPr lang="en-US" altLang="ko-KR" sz="4800" b="1" dirty="0">
                <a:solidFill>
                  <a:srgbClr val="0066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737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18C0CA-217D-4E47-9357-6EC260994983}"/>
              </a:ext>
            </a:extLst>
          </p:cNvPr>
          <p:cNvSpPr/>
          <p:nvPr/>
        </p:nvSpPr>
        <p:spPr>
          <a:xfrm>
            <a:off x="1605646" y="363588"/>
            <a:ext cx="1268296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4400" b="1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2398B8-E0ED-48D6-9094-589C30D2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17" y="1927105"/>
            <a:ext cx="2045323" cy="62559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6E4E98-6A83-4C2B-A856-81A196B9BFB3}"/>
              </a:ext>
            </a:extLst>
          </p:cNvPr>
          <p:cNvSpPr txBox="1"/>
          <p:nvPr/>
        </p:nvSpPr>
        <p:spPr>
          <a:xfrm>
            <a:off x="2720340" y="2239135"/>
            <a:ext cx="1503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생산된 수소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기체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액화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액상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암모니아로 변형하여 운반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6D9BA7-E868-45D6-B1EC-C55F7E5B1EC9}"/>
              </a:ext>
            </a:extLst>
          </p:cNvPr>
          <p:cNvSpPr txBox="1"/>
          <p:nvPr/>
        </p:nvSpPr>
        <p:spPr>
          <a:xfrm>
            <a:off x="2873942" y="3158199"/>
            <a:ext cx="15039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WHY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변형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742950" indent="-742950">
              <a:buAutoNum type="arabicParenR"/>
            </a:pP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운송량 대폭 증대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경제성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– 10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indent="-742950">
              <a:buAutoNum type="arabicParenR"/>
            </a:pP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압축수소의 폭발위험 방지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안전성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CD0A84-6C47-4EE2-BC90-AFE1BAAA9D82}"/>
              </a:ext>
            </a:extLst>
          </p:cNvPr>
          <p:cNvSpPr txBox="1"/>
          <p:nvPr/>
        </p:nvSpPr>
        <p:spPr>
          <a:xfrm>
            <a:off x="2873942" y="5095929"/>
            <a:ext cx="14825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00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</a:t>
            </a:r>
            <a:r>
              <a:rPr lang="ko-KR" altLang="en-US" sz="3600" b="1" dirty="0">
                <a:solidFill>
                  <a:srgbClr val="0000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액화 플랜트 기술 </a:t>
            </a:r>
            <a:r>
              <a:rPr lang="en-US" altLang="ko-KR" sz="3600" b="1" dirty="0">
                <a:solidFill>
                  <a:srgbClr val="0000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(4</a:t>
            </a:r>
            <a:r>
              <a:rPr lang="ko-KR" altLang="en-US" sz="3600" b="1" dirty="0">
                <a:solidFill>
                  <a:srgbClr val="0000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개사 보유</a:t>
            </a:r>
            <a:r>
              <a:rPr lang="en-US" altLang="ko-KR" sz="3600" b="1" dirty="0">
                <a:solidFill>
                  <a:srgbClr val="0000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독일 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린데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 err="1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하이드로제닉스</a:t>
            </a:r>
            <a:endParaRPr lang="en-US" altLang="ko-KR" sz="3600" b="1" dirty="0">
              <a:solidFill>
                <a:srgbClr val="0000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프랑스 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에어리퀴드</a:t>
            </a:r>
            <a:endParaRPr lang="en-US" altLang="ko-KR" sz="3600" b="1" dirty="0">
              <a:solidFill>
                <a:srgbClr val="0000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미국 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600" b="1" dirty="0" err="1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에어프로덕츠</a:t>
            </a:r>
            <a:endParaRPr lang="en-US" altLang="ko-KR" sz="3600" b="1" dirty="0">
              <a:solidFill>
                <a:srgbClr val="0000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CAPA </a:t>
            </a:r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기준 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위는 독일 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린데</a:t>
            </a:r>
            <a:endParaRPr lang="en-US" altLang="ko-KR" sz="3600" b="1" dirty="0">
              <a:solidFill>
                <a:srgbClr val="0000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600" b="1" dirty="0">
                <a:solidFill>
                  <a:srgbClr val="0000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공통점 </a:t>
            </a:r>
            <a:r>
              <a:rPr lang="en-US" altLang="ko-KR" sz="3600" b="1" dirty="0">
                <a:solidFill>
                  <a:srgbClr val="0000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rgbClr val="0000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그린수소 생산 </a:t>
            </a:r>
            <a:r>
              <a:rPr lang="ko-KR" altLang="en-US" sz="3600" b="1" dirty="0" err="1">
                <a:solidFill>
                  <a:srgbClr val="0000FF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특화국</a:t>
            </a:r>
            <a:endParaRPr lang="en-US" altLang="ko-KR" sz="3600" b="1" dirty="0">
              <a:solidFill>
                <a:srgbClr val="0000FF"/>
              </a:solidFill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50CC657-FC9C-4011-909E-4AF189B19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1081" y="4892539"/>
            <a:ext cx="4637055" cy="36197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309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6189515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국내의 수소저장 </a:t>
            </a:r>
            <a:r>
              <a:rPr lang="en-US" altLang="ko-KR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34C91B-62B6-4E5C-B37B-FB697D47B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21" y="1516920"/>
            <a:ext cx="7173044" cy="37206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FDC3F6-6FE5-48FA-AB3C-8D1AC20F9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025" y="1361813"/>
            <a:ext cx="8215466" cy="3950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D46665-95F9-442C-A8A3-8D2C518E1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059" y="5771941"/>
            <a:ext cx="13792705" cy="2679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01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608187-8023-46B4-B809-AB917415349C}"/>
              </a:ext>
            </a:extLst>
          </p:cNvPr>
          <p:cNvSpPr/>
          <p:nvPr/>
        </p:nvSpPr>
        <p:spPr>
          <a:xfrm>
            <a:off x="1605646" y="363588"/>
            <a:ext cx="1268296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운송</a:t>
            </a:r>
            <a:endParaRPr lang="en-US" altLang="ko-KR" sz="4400" b="1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9503EF-CC1D-4021-80CA-4E63A7CD9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60" y="1828296"/>
            <a:ext cx="2109825" cy="6422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8A8972-064E-48B2-9652-1AAC1CEED155}"/>
              </a:ext>
            </a:extLst>
          </p:cNvPr>
          <p:cNvSpPr txBox="1"/>
          <p:nvPr/>
        </p:nvSpPr>
        <p:spPr>
          <a:xfrm>
            <a:off x="2591385" y="1652026"/>
            <a:ext cx="15039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수소운송은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경제성과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안전성이 핵심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경제성 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P2G(Power to Gas) : </a:t>
            </a:r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가스 파이프라인 활용</a:t>
            </a:r>
            <a:endParaRPr lang="en-US" altLang="ko-KR" sz="3600" b="1" dirty="0">
              <a:solidFill>
                <a:srgbClr val="0000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2D0061-9891-4F01-9598-D167FA2730B4}"/>
              </a:ext>
            </a:extLst>
          </p:cNvPr>
          <p:cNvSpPr txBox="1"/>
          <p:nvPr/>
        </p:nvSpPr>
        <p:spPr>
          <a:xfrm>
            <a:off x="2591385" y="3764333"/>
            <a:ext cx="1503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안전성 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저장용기 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높은 압력을 견디는 저장용기로 다량을 운송</a:t>
            </a:r>
            <a:endParaRPr lang="en-US" altLang="ko-KR" sz="3600" b="1" dirty="0">
              <a:solidFill>
                <a:srgbClr val="0000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D4CCEF-4039-4020-976A-7A66F995D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332" y="4763842"/>
            <a:ext cx="9856706" cy="34865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714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564770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 수소운송 </a:t>
            </a:r>
            <a:r>
              <a:rPr lang="en-US" altLang="ko-KR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7F48A6-29B3-41D6-AFBD-DC69C6706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983" y="2604776"/>
            <a:ext cx="5167055" cy="27351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5FA1B4-F778-489A-8B5C-52AF415A8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436" y="1551386"/>
            <a:ext cx="5791814" cy="44354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51E7D0-91FD-4E80-B584-2723153E8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034" y="5982947"/>
            <a:ext cx="12618358" cy="26275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084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564770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 수소충전 </a:t>
            </a:r>
            <a:r>
              <a:rPr lang="en-US" altLang="ko-KR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C029D-FCFC-494D-B2C5-ED4E1D7B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36" y="1315172"/>
            <a:ext cx="15346551" cy="6026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002EC-BA3F-40F2-9971-9A1D8D55FF4E}"/>
              </a:ext>
            </a:extLst>
          </p:cNvPr>
          <p:cNvSpPr txBox="1"/>
          <p:nvPr/>
        </p:nvSpPr>
        <p:spPr>
          <a:xfrm>
            <a:off x="2341588" y="7432691"/>
            <a:ext cx="15039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Off-site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충전소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25~40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억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액화수소충전소가 더 저렴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On-site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충전소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50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억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개질기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60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3616696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 수소충전</a:t>
            </a:r>
            <a:endParaRPr lang="en-US" altLang="ko-KR" sz="4400" b="1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E7C038-F9B0-46E4-B0AB-E732671303D1}"/>
              </a:ext>
            </a:extLst>
          </p:cNvPr>
          <p:cNvSpPr txBox="1"/>
          <p:nvPr/>
        </p:nvSpPr>
        <p:spPr>
          <a:xfrm>
            <a:off x="727653" y="5998211"/>
            <a:ext cx="1503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국내의 경우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수소의 활용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모빌리티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연료전지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역점을 둠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50235-55B8-4AAD-AEAB-A54A629286FE}"/>
              </a:ext>
            </a:extLst>
          </p:cNvPr>
          <p:cNvSpPr txBox="1"/>
          <p:nvPr/>
        </p:nvSpPr>
        <p:spPr>
          <a:xfrm>
            <a:off x="727653" y="6828023"/>
            <a:ext cx="1503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 </a:t>
            </a: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모빌리티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선두주자임에도 불구하고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 충전소 구축 매우 미흡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395089-D46A-410D-9B9A-6AF5FFF37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67" y="1848992"/>
            <a:ext cx="5047936" cy="37290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B0201E-E121-4F1B-9F9A-BEA09125C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078" y="1669208"/>
            <a:ext cx="9915869" cy="36965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2D8F2D-3B4D-4B10-B850-DC13D666B05E}"/>
              </a:ext>
            </a:extLst>
          </p:cNvPr>
          <p:cNvSpPr txBox="1"/>
          <p:nvPr/>
        </p:nvSpPr>
        <p:spPr>
          <a:xfrm>
            <a:off x="763171" y="7660501"/>
            <a:ext cx="1503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수소경제로드맵을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통해 공격적 구축목표 설정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3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민원</a:t>
            </a:r>
            <a:r>
              <a:rPr lang="en-US" altLang="ko-KR" sz="3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경제성 문제</a:t>
            </a:r>
            <a:endParaRPr lang="en-US" altLang="ko-KR" sz="36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68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564770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 수소충전 </a:t>
            </a:r>
            <a:r>
              <a:rPr lang="en-US" altLang="ko-KR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9E732B-867A-41EE-8D92-8675AD14F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038" y="4009673"/>
            <a:ext cx="12699584" cy="4626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C7D962-5512-43F0-B124-CC590F38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653" y="1319427"/>
            <a:ext cx="4405563" cy="32571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486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1268296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</a:t>
            </a:r>
            <a:endParaRPr lang="en-US" altLang="ko-KR" sz="4400" b="1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74095-ACDC-48E3-83FF-43039074E9BA}"/>
              </a:ext>
            </a:extLst>
          </p:cNvPr>
          <p:cNvSpPr txBox="1"/>
          <p:nvPr/>
        </p:nvSpPr>
        <p:spPr>
          <a:xfrm>
            <a:off x="4187489" y="2056648"/>
            <a:ext cx="495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모빌리티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연료전지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E91511-3F6D-41D1-B07F-F169D068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5" y="1703551"/>
            <a:ext cx="3078878" cy="6494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D5F869-27C7-4AC3-AC95-026957F45E8C}"/>
              </a:ext>
            </a:extLst>
          </p:cNvPr>
          <p:cNvSpPr txBox="1"/>
          <p:nvPr/>
        </p:nvSpPr>
        <p:spPr>
          <a:xfrm>
            <a:off x="4187489" y="3069788"/>
            <a:ext cx="10070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밸류체인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내 한국이 유일하게 글로벌리 경쟁력을 가진 부분이 활용분야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연료전지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부품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소재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B68299-2F16-4DFF-8FD1-BCB7E3399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233" y="5311561"/>
            <a:ext cx="3371374" cy="2199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2F687D-6A7A-421C-9964-80899D74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096" y="5311561"/>
            <a:ext cx="3120261" cy="21884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908DD5-D9DA-4F8C-A425-E689B64C0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3098" y="4842825"/>
            <a:ext cx="2609902" cy="3409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36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3797835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 수소 정책</a:t>
            </a:r>
            <a:endParaRPr lang="en-US" altLang="ko-KR" sz="4400" b="1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5E090-1AD4-49B8-804C-00AE273DCB2B}"/>
              </a:ext>
            </a:extLst>
          </p:cNvPr>
          <p:cNvSpPr txBox="1"/>
          <p:nvPr/>
        </p:nvSpPr>
        <p:spPr>
          <a:xfrm>
            <a:off x="1249574" y="5744373"/>
            <a:ext cx="1409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모빌리티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자동차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지게차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건설기계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트램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선박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드론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4E3F2-772F-4046-BF64-A8D6684B5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25" y="1674685"/>
            <a:ext cx="5746655" cy="3783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28D3-F436-48EC-A5ED-30AF30D33062}"/>
              </a:ext>
            </a:extLst>
          </p:cNvPr>
          <p:cNvSpPr txBox="1"/>
          <p:nvPr/>
        </p:nvSpPr>
        <p:spPr>
          <a:xfrm>
            <a:off x="1249573" y="6587611"/>
            <a:ext cx="14095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건물용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서울시 내 연면적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m2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 신축건물 계약전력용량 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비율 연료전지 의무발전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34304-02E5-4EB1-BC78-3436DC8FDDB7}"/>
              </a:ext>
            </a:extLst>
          </p:cNvPr>
          <p:cNvSpPr txBox="1"/>
          <p:nvPr/>
        </p:nvSpPr>
        <p:spPr>
          <a:xfrm>
            <a:off x="1249572" y="7876386"/>
            <a:ext cx="1409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발전용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HPS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도입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예정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798222-BEB4-43AB-9793-E47F0B940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899" y="1765596"/>
            <a:ext cx="5746654" cy="3835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29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564770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 수소활용 </a:t>
            </a:r>
            <a:r>
              <a:rPr lang="en-US" altLang="ko-KR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42ABBE-20C5-468A-914B-D5493D37E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53" y="2081556"/>
            <a:ext cx="14580117" cy="5461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164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542328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 </a:t>
            </a:r>
            <a:r>
              <a:rPr lang="ko-KR" altLang="en-US" sz="4400" b="1" dirty="0" err="1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관련주</a:t>
            </a:r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주가흐름</a:t>
            </a:r>
            <a:endParaRPr lang="en-US" altLang="ko-KR" sz="4400" b="1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E19AF9-8904-4597-B9A7-EFE34497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9" y="1365592"/>
            <a:ext cx="4837971" cy="59137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257DE4-4214-4405-BA1A-53D233A4C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000" y="1374219"/>
            <a:ext cx="5351968" cy="59066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520B71-688E-4543-A24B-DFFF91B1D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968" y="1361814"/>
            <a:ext cx="4828532" cy="59066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C1B046-7AEF-4D77-9831-D71022A3D645}"/>
              </a:ext>
            </a:extLst>
          </p:cNvPr>
          <p:cNvSpPr txBox="1"/>
          <p:nvPr/>
        </p:nvSpPr>
        <p:spPr>
          <a:xfrm>
            <a:off x="3433765" y="7590090"/>
            <a:ext cx="10008982" cy="104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20y, YTD 1000%~2000%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305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ACE191B-9B24-4F09-870F-35B19442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12E651-1DF9-4B6D-8924-3322D754C4D0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52B1162-F8D7-428F-B16D-D77E39DEECF0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58E57947-657D-49A3-83D5-F6FC3FE71A4B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57CEF0-5775-491F-8E98-4F19F5C9253D}"/>
              </a:ext>
            </a:extLst>
          </p:cNvPr>
          <p:cNvSpPr/>
          <p:nvPr/>
        </p:nvSpPr>
        <p:spPr>
          <a:xfrm>
            <a:off x="1605646" y="363588"/>
            <a:ext cx="1268296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정리</a:t>
            </a:r>
            <a:endParaRPr lang="en-US" altLang="ko-KR" sz="4400" b="1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379EB6-B139-46A8-8983-69DF0C513586}"/>
              </a:ext>
            </a:extLst>
          </p:cNvPr>
          <p:cNvSpPr txBox="1"/>
          <p:nvPr/>
        </p:nvSpPr>
        <p:spPr>
          <a:xfrm>
            <a:off x="13768382" y="802482"/>
            <a:ext cx="173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ECDAD-2E61-4689-85CD-0160C14AAE8A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560D1-5ED5-4AD5-A1A6-E9DCB715F208}"/>
              </a:ext>
            </a:extLst>
          </p:cNvPr>
          <p:cNvSpPr txBox="1"/>
          <p:nvPr/>
        </p:nvSpPr>
        <p:spPr>
          <a:xfrm>
            <a:off x="795230" y="2213083"/>
            <a:ext cx="152035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글로벌리 경쟁력 보유한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Player</a:t>
            </a:r>
          </a:p>
          <a:p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연료전지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b="1" dirty="0" err="1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두산퓨얼셀</a:t>
            </a:r>
            <a:r>
              <a:rPr lang="ko-KR" altLang="en-US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SK</a:t>
            </a:r>
            <a:r>
              <a:rPr lang="ko-KR" altLang="en-US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건설</a:t>
            </a:r>
            <a:endParaRPr lang="en-US" altLang="ko-KR" sz="3600" b="1" dirty="0">
              <a:solidFill>
                <a:srgbClr val="002060"/>
              </a:solidFill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모빌리티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관련 부품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소재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b="1" dirty="0" err="1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상아프론테크</a:t>
            </a:r>
            <a:r>
              <a:rPr lang="en-US" altLang="ko-KR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효성첨단소재 </a:t>
            </a:r>
            <a:r>
              <a:rPr lang="en-US" altLang="ko-KR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일진복합소재</a:t>
            </a:r>
            <a:endParaRPr lang="en-US" altLang="ko-KR" sz="3600" b="1" dirty="0">
              <a:solidFill>
                <a:srgbClr val="002060"/>
              </a:solidFill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01B67-1037-4EA7-BA8D-0C32D153B197}"/>
              </a:ext>
            </a:extLst>
          </p:cNvPr>
          <p:cNvSpPr txBox="1"/>
          <p:nvPr/>
        </p:nvSpPr>
        <p:spPr>
          <a:xfrm>
            <a:off x="795230" y="4938011"/>
            <a:ext cx="152035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 관련 신사업으로 </a:t>
            </a: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리레이팅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가능성 있는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Player</a:t>
            </a:r>
          </a:p>
          <a:p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충전소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효성중공업</a:t>
            </a:r>
            <a:r>
              <a:rPr lang="en-US" altLang="ko-KR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 err="1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제이엔케이히터</a:t>
            </a:r>
            <a:endParaRPr lang="en-US" altLang="ko-KR" sz="3600" b="1" dirty="0">
              <a:solidFill>
                <a:srgbClr val="002060"/>
              </a:solidFill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탄소포집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b="1" dirty="0" err="1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태경비케이</a:t>
            </a:r>
            <a:r>
              <a:rPr lang="en-US" altLang="ko-KR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 err="1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유니드</a:t>
            </a:r>
            <a:endParaRPr lang="en-US" altLang="ko-KR" sz="3600" b="1" dirty="0">
              <a:solidFill>
                <a:srgbClr val="002060"/>
              </a:solidFill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모빌리티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관련 부품 소재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동아화성</a:t>
            </a:r>
            <a:r>
              <a:rPr lang="en-US" altLang="ko-KR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대양전기공업</a:t>
            </a:r>
            <a:endParaRPr lang="en-US" altLang="ko-KR" sz="3600" b="1" dirty="0">
              <a:solidFill>
                <a:srgbClr val="002060"/>
              </a:solidFill>
              <a:highlight>
                <a:srgbClr val="FFFF0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19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BF28B2-226F-4D16-8AE4-846F4BFA0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72" y="1456402"/>
            <a:ext cx="6763800" cy="60676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67C053-1CC2-42BD-B62E-F8E39762A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600" y="1477569"/>
            <a:ext cx="8031772" cy="419270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9DDD2C-213F-4445-959D-F916987F4FF9}"/>
              </a:ext>
            </a:extLst>
          </p:cNvPr>
          <p:cNvSpPr/>
          <p:nvPr/>
        </p:nvSpPr>
        <p:spPr>
          <a:xfrm>
            <a:off x="1605646" y="363588"/>
            <a:ext cx="542328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 </a:t>
            </a:r>
            <a:r>
              <a:rPr lang="ko-KR" altLang="en-US" sz="4400" b="1" dirty="0" err="1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관련주</a:t>
            </a:r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주가흐름</a:t>
            </a:r>
            <a:endParaRPr lang="en-US" altLang="ko-KR" sz="4400" b="1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7E6F7E-56A7-4080-A896-D1D9B4ECC96B}"/>
              </a:ext>
            </a:extLst>
          </p:cNvPr>
          <p:cNvSpPr txBox="1"/>
          <p:nvPr/>
        </p:nvSpPr>
        <p:spPr>
          <a:xfrm>
            <a:off x="2986064" y="7524010"/>
            <a:ext cx="14467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글로벌 경쟁력을 가진 수소 관련 회사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indent="-742950">
              <a:buAutoNum type="arabicParenR"/>
            </a:pP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 관련 신사업으로 </a:t>
            </a: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리레이팅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잠재력 있는 회사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1233FC-B79A-4FCA-81DF-2148DA9C8717}"/>
              </a:ext>
            </a:extLst>
          </p:cNvPr>
          <p:cNvSpPr txBox="1"/>
          <p:nvPr/>
        </p:nvSpPr>
        <p:spPr>
          <a:xfrm>
            <a:off x="7685245" y="5705989"/>
            <a:ext cx="7551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2/5 </a:t>
            </a:r>
            <a:r>
              <a:rPr lang="ko-KR" altLang="en-US" sz="3200" b="1" dirty="0" err="1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수소법</a:t>
            </a:r>
            <a:r>
              <a:rPr lang="ko-KR" altLang="en-US" sz="32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시행</a:t>
            </a:r>
            <a:endParaRPr lang="en-US" altLang="ko-KR" sz="3200" b="1" dirty="0">
              <a:solidFill>
                <a:srgbClr val="0000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BB52C1-55F9-4B76-9DE4-811383404720}"/>
              </a:ext>
            </a:extLst>
          </p:cNvPr>
          <p:cNvSpPr txBox="1"/>
          <p:nvPr/>
        </p:nvSpPr>
        <p:spPr>
          <a:xfrm>
            <a:off x="7685245" y="6326479"/>
            <a:ext cx="7551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중 </a:t>
            </a:r>
            <a:r>
              <a:rPr lang="ko-KR" altLang="en-US" sz="3200" b="1" dirty="0" err="1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수소경제로드맵</a:t>
            </a:r>
            <a:r>
              <a:rPr lang="ko-KR" altLang="en-US" sz="32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2.0 </a:t>
            </a:r>
          </a:p>
          <a:p>
            <a:r>
              <a:rPr lang="en-US" altLang="ko-KR" sz="32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2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그린수소</a:t>
            </a:r>
            <a:r>
              <a:rPr lang="en-US" altLang="ko-KR" sz="32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32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액화수소 중심</a:t>
            </a:r>
            <a:r>
              <a:rPr lang="en-US" altLang="ko-KR" sz="32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62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4134465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Why</a:t>
            </a:r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수소경제</a:t>
            </a:r>
            <a:r>
              <a:rPr lang="en-US" altLang="ko-KR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4B9C2-9F65-434C-BE00-F11BE1AC3B14}"/>
              </a:ext>
            </a:extLst>
          </p:cNvPr>
          <p:cNvSpPr txBox="1"/>
          <p:nvPr/>
        </p:nvSpPr>
        <p:spPr>
          <a:xfrm>
            <a:off x="849518" y="1981274"/>
            <a:ext cx="1446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수소경제</a:t>
            </a:r>
            <a:endParaRPr lang="en-US" altLang="ko-KR" sz="6000" b="1" dirty="0">
              <a:solidFill>
                <a:srgbClr val="0000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ED56D9-2093-4AE3-B85B-6918591854B3}"/>
              </a:ext>
            </a:extLst>
          </p:cNvPr>
          <p:cNvSpPr txBox="1"/>
          <p:nvPr/>
        </p:nvSpPr>
        <p:spPr>
          <a:xfrm>
            <a:off x="933052" y="3069848"/>
            <a:ext cx="14467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수소를 생산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운송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충전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 하는데 필요한 모든 산업과 시장을 만들어내는 경제 시스템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A0C86-814A-422E-B8EB-C551D039658E}"/>
              </a:ext>
            </a:extLst>
          </p:cNvPr>
          <p:cNvSpPr txBox="1"/>
          <p:nvPr/>
        </p:nvSpPr>
        <p:spPr>
          <a:xfrm>
            <a:off x="933052" y="4104221"/>
            <a:ext cx="1446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FF5BE-88BD-42EB-B74E-AC1DAA0AFE4F}"/>
              </a:ext>
            </a:extLst>
          </p:cNvPr>
          <p:cNvSpPr txBox="1"/>
          <p:nvPr/>
        </p:nvSpPr>
        <p:spPr>
          <a:xfrm>
            <a:off x="1061960" y="5835847"/>
            <a:ext cx="14467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기상환경에 따른 발전량 감소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전력시스템의 과부하와 같은 에너지 안정성 문제로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ESS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저장이 필요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59D14B-A050-4544-8497-9552B9E758A2}"/>
              </a:ext>
            </a:extLst>
          </p:cNvPr>
          <p:cNvSpPr txBox="1"/>
          <p:nvPr/>
        </p:nvSpPr>
        <p:spPr>
          <a:xfrm>
            <a:off x="1061960" y="6464184"/>
            <a:ext cx="14467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ESS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경우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저장용량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저장기간의 측면에서 한계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9035F9-03D7-47C5-B663-6D4382AE3799}"/>
              </a:ext>
            </a:extLst>
          </p:cNvPr>
          <p:cNvSpPr txBox="1"/>
          <p:nvPr/>
        </p:nvSpPr>
        <p:spPr>
          <a:xfrm>
            <a:off x="1239200" y="7224929"/>
            <a:ext cx="14467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수소를 통해 대용량의 에너지를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손실없이 저장 가능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P2G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기존 파이프라인을 일부 활용가능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4C374D-F124-447B-9A55-A5F321AA5538}"/>
              </a:ext>
            </a:extLst>
          </p:cNvPr>
          <p:cNvSpPr txBox="1"/>
          <p:nvPr/>
        </p:nvSpPr>
        <p:spPr>
          <a:xfrm>
            <a:off x="1061960" y="5230927"/>
            <a:ext cx="14467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재생에너지 발전의 경우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096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9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2681D3-AC85-4066-B609-BB92B481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460" y="1477569"/>
            <a:ext cx="11571904" cy="5508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BD1157-C852-46D5-BD0F-F7DC43A080DF}"/>
              </a:ext>
            </a:extLst>
          </p:cNvPr>
          <p:cNvSpPr txBox="1"/>
          <p:nvPr/>
        </p:nvSpPr>
        <p:spPr>
          <a:xfrm>
            <a:off x="2747960" y="7030845"/>
            <a:ext cx="1446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신재생에너지 발전비중이 높을수록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수소의 필요성 多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951B4-F435-4F27-9098-FF7C740B0642}"/>
              </a:ext>
            </a:extLst>
          </p:cNvPr>
          <p:cNvSpPr txBox="1"/>
          <p:nvPr/>
        </p:nvSpPr>
        <p:spPr>
          <a:xfrm>
            <a:off x="757214" y="7832024"/>
            <a:ext cx="1484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그린수소를 경쟁력을 선점하는 나라가 에너지 자립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에너지 패권을 확보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731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3616696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 </a:t>
            </a:r>
            <a:r>
              <a:rPr lang="ko-KR" altLang="en-US" sz="4400" b="1" dirty="0" err="1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밸류체인</a:t>
            </a:r>
            <a:endParaRPr lang="en-US" altLang="ko-KR" sz="4400" b="1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6C8AA1-7A74-4069-BD66-4A08FA675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18" y="1407980"/>
            <a:ext cx="11995748" cy="5503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629AD0-0A2B-4DE5-BBCB-50516A18EFD8}"/>
              </a:ext>
            </a:extLst>
          </p:cNvPr>
          <p:cNvSpPr txBox="1"/>
          <p:nvPr/>
        </p:nvSpPr>
        <p:spPr>
          <a:xfrm>
            <a:off x="4434669" y="6996321"/>
            <a:ext cx="680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생산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운송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충전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 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6E835-3B10-4182-87FC-41088572D671}"/>
              </a:ext>
            </a:extLst>
          </p:cNvPr>
          <p:cNvSpPr txBox="1"/>
          <p:nvPr/>
        </p:nvSpPr>
        <p:spPr>
          <a:xfrm>
            <a:off x="1695279" y="7860330"/>
            <a:ext cx="1308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유럽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일본 등 선진국은 생산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한국은 활용에 정책적 역량을 집중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872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3AFC2D-655C-4424-9B1B-B820A7877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034" y="1690015"/>
            <a:ext cx="12509695" cy="449258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4E124F-3284-4DC9-A58E-7D95A6BB4905}"/>
              </a:ext>
            </a:extLst>
          </p:cNvPr>
          <p:cNvSpPr/>
          <p:nvPr/>
        </p:nvSpPr>
        <p:spPr>
          <a:xfrm>
            <a:off x="1605646" y="363588"/>
            <a:ext cx="1268296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생산</a:t>
            </a:r>
            <a:endParaRPr lang="en-US" altLang="ko-KR" sz="4400" b="1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E1AAB-731E-4BCB-89FE-053B1D6A5F2E}"/>
              </a:ext>
            </a:extLst>
          </p:cNvPr>
          <p:cNvSpPr txBox="1"/>
          <p:nvPr/>
        </p:nvSpPr>
        <p:spPr>
          <a:xfrm>
            <a:off x="2915113" y="6549404"/>
            <a:ext cx="1308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수소경제의 핵심은 재생에너지 기반의 그린수소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C0769-1032-47B9-8351-FE22C85EE6AB}"/>
              </a:ext>
            </a:extLst>
          </p:cNvPr>
          <p:cNvSpPr txBox="1"/>
          <p:nvPr/>
        </p:nvSpPr>
        <p:spPr>
          <a:xfrm>
            <a:off x="1603034" y="7622810"/>
            <a:ext cx="1339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비싸지만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당장은 경제성보다 탄소제로가 정책의 근원적 목표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327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5836854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생산 </a:t>
            </a:r>
            <a:r>
              <a:rPr lang="en-US" altLang="ko-KR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그린수소 경쟁력</a:t>
            </a:r>
            <a:endParaRPr lang="en-US" altLang="ko-KR" sz="4400" b="1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79BEE6-4354-4119-A24D-B37FB24A47F3}"/>
              </a:ext>
            </a:extLst>
          </p:cNvPr>
          <p:cNvSpPr txBox="1"/>
          <p:nvPr/>
        </p:nvSpPr>
        <p:spPr>
          <a:xfrm>
            <a:off x="1514337" y="6395737"/>
            <a:ext cx="1308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단가의 핵심은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재생에너지 잉여전력 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2)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수전해 기술 효율성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B02E795-17A1-4C66-9854-E5455C138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37" y="1497403"/>
            <a:ext cx="7466156" cy="42249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73E2C0-A528-4769-86AA-F0D98945D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298" y="1354397"/>
            <a:ext cx="7084735" cy="43487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2ED6D9-C531-40AD-B99C-2B35DC168587}"/>
              </a:ext>
            </a:extLst>
          </p:cNvPr>
          <p:cNvSpPr txBox="1"/>
          <p:nvPr/>
        </p:nvSpPr>
        <p:spPr>
          <a:xfrm>
            <a:off x="468388" y="7622810"/>
            <a:ext cx="1503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국내의 경우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두가지 모두 부족하여 향후 그린수소 대부분의 수입하게 될 듯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45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FCCAED-5AA4-4869-BEE0-97FC123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1" y="14434"/>
            <a:ext cx="1339963" cy="13399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A32332-49F2-481B-9AED-237F8BB8709E}"/>
              </a:ext>
            </a:extLst>
          </p:cNvPr>
          <p:cNvSpPr/>
          <p:nvPr/>
        </p:nvSpPr>
        <p:spPr>
          <a:xfrm>
            <a:off x="12296653" y="157689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바바리안</a:t>
            </a:r>
            <a:r>
              <a:rPr lang="en-US" altLang="ko-KR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해외주식</a:t>
            </a:r>
            <a:endParaRPr lang="ko-KR" altLang="en-US" sz="32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E17A7C0-05A1-4A7E-BFF0-E05DFB53EAD9}"/>
              </a:ext>
            </a:extLst>
          </p:cNvPr>
          <p:cNvSpPr/>
          <p:nvPr/>
        </p:nvSpPr>
        <p:spPr>
          <a:xfrm rot="10800000" flipV="1">
            <a:off x="292100" y="730397"/>
            <a:ext cx="15392400" cy="7993941"/>
          </a:xfrm>
          <a:custGeom>
            <a:avLst/>
            <a:gdLst>
              <a:gd name="connsiteX0" fmla="*/ 4035127 w 15392400"/>
              <a:gd name="connsiteY0" fmla="*/ 0 h 7908968"/>
              <a:gd name="connsiteX1" fmla="*/ 2274806 w 15392400"/>
              <a:gd name="connsiteY1" fmla="*/ 0 h 7908968"/>
              <a:gd name="connsiteX2" fmla="*/ 2274806 w 15392400"/>
              <a:gd name="connsiteY2" fmla="*/ 578001 h 7908968"/>
              <a:gd name="connsiteX3" fmla="*/ 0 w 15392400"/>
              <a:gd name="connsiteY3" fmla="*/ 578001 h 7908968"/>
              <a:gd name="connsiteX4" fmla="*/ 0 w 15392400"/>
              <a:gd name="connsiteY4" fmla="*/ 7908968 h 7908968"/>
              <a:gd name="connsiteX5" fmla="*/ 15392400 w 15392400"/>
              <a:gd name="connsiteY5" fmla="*/ 7908968 h 7908968"/>
              <a:gd name="connsiteX6" fmla="*/ 15392400 w 15392400"/>
              <a:gd name="connsiteY6" fmla="*/ 578001 h 7908968"/>
              <a:gd name="connsiteX7" fmla="*/ 4335916 w 15392400"/>
              <a:gd name="connsiteY7" fmla="*/ 578001 h 7908968"/>
              <a:gd name="connsiteX8" fmla="*/ 4335916 w 15392400"/>
              <a:gd name="connsiteY8" fmla="*/ 300790 h 790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92400" h="7908968">
                <a:moveTo>
                  <a:pt x="4035127" y="0"/>
                </a:moveTo>
                <a:lnTo>
                  <a:pt x="2274806" y="0"/>
                </a:lnTo>
                <a:lnTo>
                  <a:pt x="2274806" y="578001"/>
                </a:lnTo>
                <a:lnTo>
                  <a:pt x="0" y="578001"/>
                </a:lnTo>
                <a:lnTo>
                  <a:pt x="0" y="7908968"/>
                </a:lnTo>
                <a:lnTo>
                  <a:pt x="15392400" y="7908968"/>
                </a:lnTo>
                <a:lnTo>
                  <a:pt x="15392400" y="578001"/>
                </a:lnTo>
                <a:lnTo>
                  <a:pt x="4335916" y="578001"/>
                </a:lnTo>
                <a:lnTo>
                  <a:pt x="4335916" y="300790"/>
                </a:lnTo>
                <a:close/>
              </a:path>
            </a:pathLst>
          </a:cu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4CDD278-0058-4553-9194-DB38D71D5591}"/>
              </a:ext>
            </a:extLst>
          </p:cNvPr>
          <p:cNvSpPr/>
          <p:nvPr/>
        </p:nvSpPr>
        <p:spPr>
          <a:xfrm rot="10800000" flipV="1">
            <a:off x="13442747" y="717848"/>
            <a:ext cx="2241751" cy="601579"/>
          </a:xfrm>
          <a:prstGeom prst="snip1Rect">
            <a:avLst>
              <a:gd name="adj" fmla="val 50000"/>
            </a:avLst>
          </a:prstGeom>
          <a:noFill/>
          <a:ln w="317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BD1BB-C75C-44FA-B513-1934494CB027}"/>
              </a:ext>
            </a:extLst>
          </p:cNvPr>
          <p:cNvSpPr txBox="1"/>
          <p:nvPr/>
        </p:nvSpPr>
        <p:spPr>
          <a:xfrm>
            <a:off x="11341288" y="842373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수소경제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A98A-4B52-4ADC-9D9B-6C43B32E95E5}"/>
              </a:ext>
            </a:extLst>
          </p:cNvPr>
          <p:cNvSpPr/>
          <p:nvPr/>
        </p:nvSpPr>
        <p:spPr>
          <a:xfrm>
            <a:off x="1605646" y="363588"/>
            <a:ext cx="6370655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국내의 수소생산 </a:t>
            </a:r>
            <a:r>
              <a:rPr lang="en-US" altLang="ko-KR" sz="4400" b="1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Player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D16A4-0CDD-4273-844D-5EE9C0272C46}"/>
              </a:ext>
            </a:extLst>
          </p:cNvPr>
          <p:cNvSpPr txBox="1"/>
          <p:nvPr/>
        </p:nvSpPr>
        <p:spPr>
          <a:xfrm>
            <a:off x="13561243" y="799986"/>
            <a:ext cx="224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" panose="020B0502040504020204" pitchFamily="34"/>
              </a:rPr>
              <a:t>INTRO</a:t>
            </a:r>
            <a:endParaRPr lang="ko-KR" altLang="en-US" sz="2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" panose="020B0502040504020204" pitchFamily="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89A5D-250F-4B72-B417-7E607C224358}"/>
              </a:ext>
            </a:extLst>
          </p:cNvPr>
          <p:cNvSpPr txBox="1"/>
          <p:nvPr/>
        </p:nvSpPr>
        <p:spPr>
          <a:xfrm>
            <a:off x="933052" y="2081556"/>
            <a:ext cx="1503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국내의 경우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부생수소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산단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/ </a:t>
            </a:r>
            <a:r>
              <a:rPr lang="ko-KR" altLang="en-US" sz="3600" b="1" dirty="0" err="1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개질수소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천연가스</a:t>
            </a:r>
            <a:r>
              <a:rPr lang="en-US" altLang="ko-KR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36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수소 생산량 커버</a:t>
            </a:r>
            <a:endParaRPr lang="en-US" altLang="ko-KR" sz="3600" b="1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48724-B145-49BD-BC28-B8486CA5173C}"/>
              </a:ext>
            </a:extLst>
          </p:cNvPr>
          <p:cNvSpPr txBox="1"/>
          <p:nvPr/>
        </p:nvSpPr>
        <p:spPr>
          <a:xfrm>
            <a:off x="586550" y="3238874"/>
            <a:ext cx="1482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수소를 생산하기 위해 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ko-KR" altLang="en-US" sz="3600" b="1" dirty="0" err="1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탄소포집</a:t>
            </a:r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2) </a:t>
            </a:r>
            <a:r>
              <a:rPr lang="ko-KR" altLang="en-US" sz="3600" b="1" dirty="0">
                <a:solidFill>
                  <a:srgbClr val="0000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천연가스 공급량 크게 늘어날 듯</a:t>
            </a:r>
            <a:endParaRPr lang="en-US" altLang="ko-KR" sz="3600" b="1" dirty="0">
              <a:solidFill>
                <a:srgbClr val="0000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600" b="1" dirty="0">
              <a:solidFill>
                <a:srgbClr val="0000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20C1D-1633-45B1-9D1C-DEF6DB427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50" y="3952404"/>
            <a:ext cx="10915833" cy="46096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F9D4DB-C698-4817-9851-7E1D6095F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649" y="5863197"/>
            <a:ext cx="6991961" cy="24698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5837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7.5|7.2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1.1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2614</TotalTime>
  <Words>586</Words>
  <Application>Microsoft Office PowerPoint</Application>
  <PresentationFormat>사용자 지정</PresentationFormat>
  <Paragraphs>135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Arial</vt:lpstr>
      <vt:lpstr>Calibri Light</vt:lpstr>
      <vt:lpstr>배달의민족 도현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현지</dc:creator>
  <cp:lastModifiedBy>USER</cp:lastModifiedBy>
  <cp:revision>230</cp:revision>
  <dcterms:created xsi:type="dcterms:W3CDTF">2020-02-18T04:02:06Z</dcterms:created>
  <dcterms:modified xsi:type="dcterms:W3CDTF">2021-02-01T08:44:28Z</dcterms:modified>
</cp:coreProperties>
</file>